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1" r:id="rId5"/>
  </p:sldMasterIdLst>
  <p:sldIdLst>
    <p:sldId id="259" r:id="rId6"/>
    <p:sldId id="263" r:id="rId7"/>
    <p:sldId id="266" r:id="rId8"/>
    <p:sldId id="260" r:id="rId9"/>
    <p:sldId id="261" r:id="rId10"/>
    <p:sldId id="262" r:id="rId11"/>
    <p:sldId id="267" r:id="rId12"/>
    <p:sldId id="25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2289DC-5D40-8742-B358-B5C906D054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9897BB-544F-DB40-916D-E699BFE897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82" y="3031435"/>
            <a:ext cx="10831144" cy="1022224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FFFDE2-8BE8-134F-8FBB-D25EA4B106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082" y="4053659"/>
            <a:ext cx="7825947" cy="625474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 descr="A picture containing clock&#10;&#10;Description automatically generated">
            <a:extLst>
              <a:ext uri="{FF2B5EF4-FFF2-40B4-BE49-F238E27FC236}">
                <a16:creationId xmlns:a16="http://schemas.microsoft.com/office/drawing/2014/main" id="{CDAB7A12-C41A-8446-9A14-175BE2A232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75309" y="456889"/>
            <a:ext cx="637103" cy="129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94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4C4D4-802E-2347-A4FC-6A9012223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5BFDC-A994-AD4B-8006-8BE297E19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36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534BF-BA1E-1846-B924-65738778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5AF2E7-0A7D-B14F-B007-ECC60D07A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056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5D329-20D7-5244-9816-8F465848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CACC6-9DDE-4C42-87A0-EC6DDA6B6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577C9A-7AD3-FC4A-AE43-9DBECDB1F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228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136A5-4EC3-5D40-8022-46415D71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B5DD21-82F0-4347-AB80-2B2A91487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6F27A1-F045-FD42-ACC3-1891D3FEA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A3B6B0-4677-8D4A-8F66-6FF3D4FC76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DF6565-EC61-5943-B590-EA91238FE2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863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60429-474A-124A-AF5F-D5EA76CE6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8750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7715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3D3FB-3539-C04E-A4E7-3B6421E73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13089"/>
            <a:ext cx="6172200" cy="444796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E39B9-1F22-3849-9230-C29893CEE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21027"/>
            <a:ext cx="3932237" cy="444796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130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B74AB4-6D80-EB4B-AFBF-5CF857ED5C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462516"/>
            <a:ext cx="6172200" cy="439853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D8A52-F304-1044-B776-671CDC89C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70454"/>
            <a:ext cx="3932237" cy="43985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808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6A90407-D02D-9F49-8A2C-3443310CFD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82" y="3031435"/>
            <a:ext cx="10831144" cy="1022224"/>
          </a:xfrm>
        </p:spPr>
        <p:txBody>
          <a:bodyPr anchor="b"/>
          <a:lstStyle>
            <a:lvl1pPr algn="l">
              <a:defRPr sz="60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12AB11C-65A4-2C46-ACEE-025A020E41D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082" y="4053659"/>
            <a:ext cx="7825947" cy="625474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7948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2289DC-5D40-8742-B358-B5C906D054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clock&#10;&#10;Description automatically generated">
            <a:extLst>
              <a:ext uri="{FF2B5EF4-FFF2-40B4-BE49-F238E27FC236}">
                <a16:creationId xmlns:a16="http://schemas.microsoft.com/office/drawing/2014/main" id="{1BC42665-EE02-5B43-84FB-F5B43CD490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86898" y="2190236"/>
            <a:ext cx="1218203" cy="247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82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CA5B008-0300-494D-8CC7-50F4AE8D4D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35618AC-FCE5-9545-A06C-F73B94FCF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82" y="3031435"/>
            <a:ext cx="10831144" cy="102222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972E17F-73DC-4E47-B357-39CB55DCC1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082" y="4053659"/>
            <a:ext cx="7825947" cy="625474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 descr="A picture containing ball, player, drawing, food&#10;&#10;Description automatically generated">
            <a:extLst>
              <a:ext uri="{FF2B5EF4-FFF2-40B4-BE49-F238E27FC236}">
                <a16:creationId xmlns:a16="http://schemas.microsoft.com/office/drawing/2014/main" id="{27973F4C-9B19-5E43-8911-9A90382716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71629" y="456106"/>
            <a:ext cx="639857" cy="130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88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DEB64-C0C7-6C43-B1A2-51C21FE16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35" y="88279"/>
            <a:ext cx="10515600" cy="10050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65FCF-499D-6E45-B3AF-F414ABF50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772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621F9-4398-B14F-B02F-EFA3BCAC7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7F5E4-EAD3-8B42-9885-D7319185C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82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09CEA-A734-4A44-92E3-56758F5C5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35" y="88279"/>
            <a:ext cx="10515600" cy="10050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A4D1F-F0BD-8B43-9624-DE52BC95A2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626995-C0D3-1C4D-B316-C55A678E7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125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3F0D6-21E2-AD40-ADB2-86E6C0E8D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4DB3F4-A41E-B74E-81FF-2CE011381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FB1B4E-770D-634E-8CC9-C8F7CDB0E1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71D713-21DD-7344-87D9-DD08DE3102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333EC3E-0F82-FA49-928B-1093BF6AB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35" y="88279"/>
            <a:ext cx="10515600" cy="10050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1894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0183A-87FA-904B-B8FC-31D5F4DD7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35" y="88279"/>
            <a:ext cx="10515600" cy="10050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5292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7742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F9904-060E-9243-9D0A-72C1077A0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52638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42856-C495-1740-834F-9EEB4CA77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6381"/>
            <a:ext cx="3932237" cy="43426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05927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4DC307-33D6-2F4C-BE6C-9B3D37B57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580322"/>
            <a:ext cx="6172200" cy="42807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DAB67-A291-1945-B3C2-A6150D8EC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80322"/>
            <a:ext cx="3932237" cy="428866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68693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4537C3-8C67-D940-A567-1C8EDCF82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ball, player, drawing, food&#10;&#10;Description automatically generated">
            <a:extLst>
              <a:ext uri="{FF2B5EF4-FFF2-40B4-BE49-F238E27FC236}">
                <a16:creationId xmlns:a16="http://schemas.microsoft.com/office/drawing/2014/main" id="{0DB4A156-2DB3-1147-B087-6772998E55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86898" y="2190236"/>
            <a:ext cx="1218203" cy="247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891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F910C77-33BF-D743-87B2-BC46CCA5DD8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11684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E6044D-1EB9-FF42-A7C9-DF535F40D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96" y="248478"/>
            <a:ext cx="10515600" cy="8105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8E220-7325-B14C-B1BB-009F2909E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6720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34E456-D499-AB47-AD23-1C93058AD751}"/>
              </a:ext>
            </a:extLst>
          </p:cNvPr>
          <p:cNvSpPr txBox="1"/>
          <p:nvPr userDrawn="1"/>
        </p:nvSpPr>
        <p:spPr>
          <a:xfrm>
            <a:off x="5585791" y="6513183"/>
            <a:ext cx="61807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PROGRAMA DE LAS NACIONES UNIDAS PARA EL DESARROLLO</a:t>
            </a:r>
            <a:endParaRPr lang="en-US" sz="100" b="0">
              <a:solidFill>
                <a:schemeClr val="tx1">
                  <a:alpha val="75000"/>
                </a:schemeClr>
              </a:solidFill>
            </a:endParaRPr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74CB944C-A913-3F42-B103-DC3E880FF90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276192" y="83207"/>
            <a:ext cx="485112" cy="98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72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0B126BB-C052-2B43-864C-1221AD1D486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1168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65A9E4-E614-D84D-9314-C67550366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A picture containing ball, player, drawing, food&#10;&#10;Description automatically generated">
            <a:extLst>
              <a:ext uri="{FF2B5EF4-FFF2-40B4-BE49-F238E27FC236}">
                <a16:creationId xmlns:a16="http://schemas.microsoft.com/office/drawing/2014/main" id="{C3784482-F066-7240-A0AF-84F9ACBB96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327112" y="92933"/>
            <a:ext cx="494011" cy="1004435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F8B44FA-611E-FC40-916A-FFE5928E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96" y="248478"/>
            <a:ext cx="10515600" cy="8105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B3A326-F612-F445-B692-BD382F4DAA63}"/>
              </a:ext>
            </a:extLst>
          </p:cNvPr>
          <p:cNvSpPr txBox="1"/>
          <p:nvPr userDrawn="1"/>
        </p:nvSpPr>
        <p:spPr>
          <a:xfrm>
            <a:off x="5585791" y="6513183"/>
            <a:ext cx="61807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PROGRAMA DE LAS NACIONES UNIDAS PARA EL DESARROLLO</a:t>
            </a:r>
            <a:endParaRPr lang="en-US" sz="100" b="0">
              <a:solidFill>
                <a:schemeClr val="tx1">
                  <a:alpha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933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EF476F-393E-4351-9647-F5D8EB2EFB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Comité Local de Revisión de Proyectos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54F8FB-6AC8-4189-9658-61509960BE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Aseguramiento de Normas de Calidad</a:t>
            </a:r>
          </a:p>
        </p:txBody>
      </p:sp>
    </p:spTree>
    <p:extLst>
      <p:ext uri="{BB962C8B-B14F-4D97-AF65-F5344CB8AC3E}">
        <p14:creationId xmlns:p14="http://schemas.microsoft.com/office/powerpoint/2010/main" val="786672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DF92F-4066-F747-AAEF-597A8340E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/>
                <a:cs typeface="Arial"/>
              </a:rPr>
              <a:t>Objetivo</a:t>
            </a:r>
            <a:r>
              <a:rPr lang="en-US" dirty="0">
                <a:latin typeface="Arial"/>
                <a:cs typeface="Arial"/>
              </a:rPr>
              <a:t> del </a:t>
            </a:r>
            <a:r>
              <a:rPr lang="en-US" dirty="0" err="1">
                <a:latin typeface="Arial"/>
                <a:cs typeface="Arial"/>
              </a:rPr>
              <a:t>Comité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C734C-9B4D-C345-AC15-366AD2B82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884" y="1253330"/>
            <a:ext cx="10515600" cy="535619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just">
              <a:buNone/>
            </a:pPr>
            <a:r>
              <a:rPr lang="es-MX" dirty="0"/>
              <a:t>El Comité Local de Revisión de Proyectos es parte medular del proceso de valoración y aprobación de proyectos en PNUD</a:t>
            </a:r>
          </a:p>
          <a:p>
            <a:pPr marL="0" indent="0" algn="just">
              <a:buNone/>
            </a:pPr>
            <a:endParaRPr lang="es-MX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s-MX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El propósito de la valoración es la revisión de la calidad y la viabilidad del proyecto y el asesoramiento sobre su grado de preparación para la aprobación.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MX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Es un proceso obligatorio para todos los proyectos de desarrollo de PNUD (modalidad de implementación mediante documento de proyecto)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MX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El Comité debe conformarse por personal del PNUD con las calificaciones apropiadas, funcionarios de los asociados en la ejecución y personal del Gobierno pertinente incluso de la autoridad de coordinación para el desarrollo del Gobierno, según corresponda.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MX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 Se puede invitar a participar según proceda, a representantes externos con conocimientos técnicos, temáticos y del país pertinentes junto con representantes de los asociados en la financiación y los grupos destinatarios.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bg2">
                  <a:lumMod val="10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6199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DF92F-4066-F747-AAEF-597A8340E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/>
                <a:cs typeface="Arial"/>
              </a:rPr>
              <a:t>Objetivo</a:t>
            </a:r>
            <a:r>
              <a:rPr lang="en-US" dirty="0">
                <a:latin typeface="Arial"/>
                <a:cs typeface="Arial"/>
              </a:rPr>
              <a:t> del </a:t>
            </a:r>
            <a:r>
              <a:rPr lang="en-US" dirty="0" err="1">
                <a:latin typeface="Arial"/>
                <a:cs typeface="Arial"/>
              </a:rPr>
              <a:t>Comité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C734C-9B4D-C345-AC15-366AD2B82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884" y="1253330"/>
            <a:ext cx="10515600" cy="535619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just">
              <a:buNone/>
            </a:pPr>
            <a:r>
              <a:rPr lang="es-MX" dirty="0"/>
              <a:t>Los miembros del comité tras revisar la documentación y conocer del proyecto </a:t>
            </a:r>
            <a:r>
              <a:rPr lang="es-MX" b="1" dirty="0"/>
              <a:t>recomendar una de tres posibles decisiones:</a:t>
            </a:r>
          </a:p>
          <a:p>
            <a:pPr marL="0" indent="0" algn="just">
              <a:buNone/>
            </a:pPr>
            <a:endParaRPr lang="es-MX" dirty="0"/>
          </a:p>
          <a:p>
            <a:pPr marL="0" indent="0" algn="just">
              <a:buNone/>
            </a:pPr>
            <a:r>
              <a:rPr lang="es-MX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a. Aprobación: el diseño del proyecto tiene la suficiente calidad como para pasar a la etapa de ejecución. Los criterios de las SES deben ser satisfactorios o superiores para que se apruebe el proyecto.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s-MX" sz="2000" dirty="0">
              <a:solidFill>
                <a:schemeClr val="bg2">
                  <a:lumMod val="10000"/>
                </a:schemeClr>
              </a:solidFill>
              <a:cs typeface="Arial"/>
            </a:endParaRPr>
          </a:p>
          <a:p>
            <a:pPr marL="0" indent="0" algn="just">
              <a:buNone/>
            </a:pPr>
            <a:r>
              <a:rPr lang="es-MX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b. Aprobación con reservas/modificaciones: el diseño del proyecto necesita algunas adaptaciones, que se observaron en el resumen de garantía de calidad y las acciones de gestión, las cuales deben abordarse antes de que el proyecto pase a ejecución.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s-MX" sz="2000" dirty="0">
              <a:solidFill>
                <a:schemeClr val="bg2">
                  <a:lumMod val="10000"/>
                </a:schemeClr>
              </a:solidFill>
              <a:cs typeface="Arial"/>
            </a:endParaRPr>
          </a:p>
          <a:p>
            <a:pPr marL="0" indent="0" algn="just">
              <a:buNone/>
            </a:pPr>
            <a:r>
              <a:rPr lang="es-MX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c. Desaprobación: el diseño del proyecto no tiene la suficiente calidad para pasar a la etapa de ejecución; necesita modificaciones importantes. </a:t>
            </a:r>
            <a:endParaRPr lang="en-US" sz="2000" dirty="0">
              <a:solidFill>
                <a:schemeClr val="bg2">
                  <a:lumMod val="10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7232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DF92F-4066-F747-AAEF-597A8340E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/>
                <a:cs typeface="Arial"/>
              </a:rPr>
              <a:t>Normas</a:t>
            </a:r>
            <a:r>
              <a:rPr lang="en-US" dirty="0">
                <a:latin typeface="Arial"/>
                <a:cs typeface="Arial"/>
              </a:rPr>
              <a:t> de Calidad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C734C-9B4D-C345-AC15-366AD2B82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514350" indent="-514350" algn="just">
              <a:buAutoNum type="arabicPeriod"/>
            </a:pPr>
            <a:r>
              <a:rPr lang="es-MX" dirty="0"/>
              <a:t>Estratégicas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cs typeface="Arial"/>
              </a:rPr>
              <a:t>: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 </a:t>
            </a:r>
          </a:p>
          <a:p>
            <a:pPr marL="1085850" lvl="1" indent="-342900" algn="just"/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Coherencia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con los ODS, Planes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Nacionales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de Desarrollo,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Programa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de País (CPD México PNUD) y Plan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Estratégico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del PNUD</a:t>
            </a:r>
          </a:p>
          <a:p>
            <a:pPr marL="1085850" lvl="1" indent="-342900" algn="just"/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Proyectos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basados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en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evidencia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y con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teorías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de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cambio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sólidas</a:t>
            </a:r>
            <a:endParaRPr lang="en-US" sz="1600" dirty="0">
              <a:solidFill>
                <a:schemeClr val="bg2">
                  <a:lumMod val="10000"/>
                </a:schemeClr>
              </a:solidFill>
              <a:cs typeface="Arial"/>
            </a:endParaRPr>
          </a:p>
          <a:p>
            <a:pPr marL="1085850" lvl="1" indent="-342900" algn="just">
              <a:buFont typeface="Wingdings" panose="020B0604020202020204" pitchFamily="34" charset="0"/>
              <a:buChar char="q"/>
            </a:pPr>
            <a:endParaRPr lang="en-US" sz="2000" dirty="0">
              <a:solidFill>
                <a:schemeClr val="bg2">
                  <a:lumMod val="10000"/>
                </a:schemeClr>
              </a:solidFill>
              <a:cs typeface="Arial"/>
            </a:endParaRPr>
          </a:p>
          <a:p>
            <a:pPr marL="514350" indent="-514350" algn="just">
              <a:buAutoNum type="arabicPeriod"/>
            </a:pPr>
            <a:r>
              <a:rPr lang="es-MX" dirty="0"/>
              <a:t>Pertinentes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cs typeface="Arial"/>
              </a:rPr>
              <a:t>:</a:t>
            </a:r>
          </a:p>
          <a:p>
            <a:pPr lvl="2" algn="just"/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Objetivos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y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resultados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coherentes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con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prioridades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nacionales</a:t>
            </a:r>
            <a:endParaRPr lang="en-US" sz="1600" dirty="0">
              <a:solidFill>
                <a:schemeClr val="bg2">
                  <a:lumMod val="10000"/>
                </a:schemeClr>
              </a:solidFill>
              <a:cs typeface="Arial"/>
            </a:endParaRPr>
          </a:p>
          <a:p>
            <a:pPr lvl="2" algn="just"/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Estrategias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consideran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interconexiones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entre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desafíos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y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resultados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del Desarrollo</a:t>
            </a:r>
          </a:p>
          <a:p>
            <a:pPr lvl="2" algn="just"/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Se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integran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los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análisis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de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género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y se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toma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en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cuenta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a los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efectos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diferenciados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en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grupos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 de población</a:t>
            </a:r>
          </a:p>
          <a:p>
            <a:pPr lvl="1" algn="just"/>
            <a:endParaRPr lang="en-US" sz="2000" b="1" dirty="0">
              <a:ea typeface="+mn-lt"/>
              <a:cs typeface="+mn-lt"/>
            </a:endParaRPr>
          </a:p>
          <a:p>
            <a:pPr marL="514350" indent="-514350" algn="just">
              <a:buAutoNum type="arabicPeriod"/>
            </a:pPr>
            <a:r>
              <a:rPr lang="es-MX" dirty="0"/>
              <a:t>Basadas en principios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ea typeface="+mn-lt"/>
                <a:cs typeface="+mn-lt"/>
              </a:rPr>
              <a:t>:</a:t>
            </a:r>
          </a:p>
          <a:p>
            <a:pPr marL="971550" lvl="1" algn="just"/>
            <a:r>
              <a:rPr lang="es-MX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Toda la programación aplica los principios básicos de derechos humanos, igualdad de género, resiliencia y sostenibilidad, y no dejar a nadie atrás. </a:t>
            </a:r>
          </a:p>
          <a:p>
            <a:pPr marL="971550" lvl="1" algn="just"/>
            <a:r>
              <a:rPr lang="es-MX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La sostenibilidad social y la ambiental están integradas sistemáticamente. Se evita el posible daño a las personas y el ambiente siempre que sea posible y, de no serlo, se minimiza, mitiga y administra.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	</a:t>
            </a:r>
            <a:endParaRPr lang="en-US" sz="2000" dirty="0">
              <a:solidFill>
                <a:schemeClr val="bg2">
                  <a:lumMod val="10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04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DF92F-4066-F747-AAEF-597A8340E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/>
                <a:cs typeface="Arial"/>
              </a:rPr>
              <a:t>Normas</a:t>
            </a:r>
            <a:r>
              <a:rPr lang="en-US" dirty="0">
                <a:latin typeface="Arial"/>
                <a:cs typeface="Arial"/>
              </a:rPr>
              <a:t> de Calidad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C734C-9B4D-C345-AC15-366AD2B82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514350" indent="-514350" algn="just">
              <a:buFont typeface="+mj-lt"/>
              <a:buAutoNum type="arabicPeriod" startAt="4"/>
            </a:pPr>
            <a:r>
              <a:rPr lang="es-MX" dirty="0"/>
              <a:t>Gestión y seguimiento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cs typeface="Arial"/>
              </a:rPr>
              <a:t>: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 </a:t>
            </a:r>
          </a:p>
          <a:p>
            <a:pPr marL="1028700" lvl="1" indent="-285750" algn="just"/>
            <a:r>
              <a:rPr lang="es-MX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Los efectos y los productos se definen en un nivel apropiado, son coherentes con la teoría del cambio.</a:t>
            </a:r>
          </a:p>
          <a:p>
            <a:pPr marL="1028700" lvl="1" indent="-285750" algn="just"/>
            <a:r>
              <a:rPr lang="es-MX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Tienen indicadores específicos, cuantificables, asequibles, pertinentes y de duración determinada (SMART por sus siglas en inglés) y orientados a los resultados, con bases de referencia y metas especificadas, y fuentes de información identificadas. </a:t>
            </a:r>
          </a:p>
          <a:p>
            <a:pPr marL="1028700" lvl="1" indent="-285750" algn="just"/>
            <a:r>
              <a:rPr lang="es-MX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Se utilizan indicadores con perspectiva de género y desglosados por sexo cuando sea apropiado. </a:t>
            </a:r>
            <a:endParaRPr lang="en-US" sz="1600" dirty="0">
              <a:solidFill>
                <a:schemeClr val="bg2">
                  <a:lumMod val="10000"/>
                </a:schemeClr>
              </a:solidFill>
              <a:cs typeface="Arial"/>
            </a:endParaRPr>
          </a:p>
          <a:p>
            <a:pPr marL="514350" indent="-514350" algn="just">
              <a:buAutoNum type="arabicPeriod" startAt="4"/>
            </a:pPr>
            <a:r>
              <a:rPr lang="es-MX" dirty="0"/>
              <a:t>Eficientes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cs typeface="Arial"/>
              </a:rPr>
              <a:t>:</a:t>
            </a:r>
          </a:p>
          <a:p>
            <a:pPr lvl="2" algn="just"/>
            <a:r>
              <a:rPr lang="es-MX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Los presupuestos son justificables y válidos, y el diseño y la ejecución del programa incluyen medidas para garantizar el uso eficiente de los recursos. </a:t>
            </a:r>
          </a:p>
          <a:p>
            <a:pPr lvl="2" algn="just"/>
            <a:r>
              <a:rPr lang="es-MX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Los planes incluyen la consideración de ampliar y enlaces con otras iniciativas pertinentes para lograr un mayor impacto. </a:t>
            </a:r>
          </a:p>
          <a:p>
            <a:pPr lvl="2" algn="just"/>
            <a:r>
              <a:rPr lang="es-MX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La planificación de adquisiciones se lleva a cabo todos los años y se revisa regularmente</a:t>
            </a:r>
            <a:endParaRPr lang="en-US" sz="1600" dirty="0">
              <a:solidFill>
                <a:schemeClr val="bg2">
                  <a:lumMod val="10000"/>
                </a:schemeClr>
              </a:solidFill>
              <a:cs typeface="Arial"/>
            </a:endParaRPr>
          </a:p>
          <a:p>
            <a:pPr marL="514350" indent="-514350" algn="just">
              <a:buAutoNum type="arabicPeriod" startAt="4"/>
            </a:pPr>
            <a:r>
              <a:rPr lang="es-MX" dirty="0"/>
              <a:t>Eficaces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ea typeface="+mn-lt"/>
                <a:cs typeface="+mn-lt"/>
              </a:rPr>
              <a:t>:</a:t>
            </a:r>
          </a:p>
          <a:p>
            <a:pPr marL="971550" lvl="1" algn="just"/>
            <a:r>
              <a:rPr lang="es-MX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El diseño y la ejecución del programa se fundamentan con el conocimiento pertinente, la evaluación y las lecciones aprendidas para desarrollar estrategias y fundamentar correcciones del curso</a:t>
            </a:r>
          </a:p>
          <a:p>
            <a:pPr marL="971550" lvl="1" algn="just"/>
            <a:r>
              <a:rPr lang="es-E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Los grupos destinatarios se identifican e involucran de manera sistemática, y se prioriza a grupos marginados y excluidos.</a:t>
            </a:r>
            <a:endParaRPr lang="en-US" sz="1600" dirty="0">
              <a:solidFill>
                <a:schemeClr val="bg2">
                  <a:lumMod val="10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7312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DF92F-4066-F747-AAEF-597A8340E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/>
                <a:cs typeface="Arial"/>
              </a:rPr>
              <a:t>Normas</a:t>
            </a:r>
            <a:r>
              <a:rPr lang="en-US" dirty="0">
                <a:latin typeface="Arial"/>
                <a:cs typeface="Arial"/>
              </a:rPr>
              <a:t> de Calidad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C734C-9B4D-C345-AC15-366AD2B82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696" y="1350637"/>
            <a:ext cx="10515600" cy="43513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14350" indent="-514350" algn="just">
              <a:buFont typeface="+mj-lt"/>
              <a:buAutoNum type="arabicPeriod" startAt="7"/>
            </a:pPr>
            <a:r>
              <a:rPr lang="es-MX" dirty="0"/>
              <a:t>Sostenibilidad y apropiación nacional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cs typeface="Arial"/>
              </a:rPr>
              <a:t>: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 </a:t>
            </a:r>
          </a:p>
          <a:p>
            <a:pPr marL="1085850" lvl="1" indent="-342900" algn="just"/>
            <a:r>
              <a:rPr lang="es-MX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La programación se logra en consulta con las partes interesadas y los asociados nacionales pertinentes, que se involucran durante todo el ciclo de programación en la toma de decisiones, la ejecución y el seguimiento.</a:t>
            </a:r>
          </a:p>
          <a:p>
            <a:pPr marL="1085850" lvl="1" indent="-342900" algn="just"/>
            <a:r>
              <a:rPr lang="es-E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El seguimiento incluye el uso de fuentes de datos nacionales pertinentes, cuando sea posible. </a:t>
            </a:r>
          </a:p>
          <a:p>
            <a:pPr marL="1085850" lvl="1" indent="-342900" algn="just"/>
            <a:r>
              <a:rPr lang="es-ES" sz="1600" dirty="0">
                <a:solidFill>
                  <a:schemeClr val="bg2">
                    <a:lumMod val="10000"/>
                  </a:schemeClr>
                </a:solidFill>
                <a:cs typeface="Arial"/>
              </a:rPr>
              <a:t>La sostenibilidad de los resultados se logra mediante el seguimiento de indicadores de capacidad y la implementación de planes de transición y ampliación.</a:t>
            </a:r>
            <a:endParaRPr lang="es-MX" sz="1600" dirty="0">
              <a:solidFill>
                <a:schemeClr val="bg2">
                  <a:lumMod val="10000"/>
                </a:schemeClr>
              </a:solidFill>
              <a:cs typeface="Arial"/>
            </a:endParaRPr>
          </a:p>
          <a:p>
            <a:pPr marL="1085850" lvl="1" indent="-342900" algn="just"/>
            <a:endParaRPr lang="en-US" sz="2000" dirty="0">
              <a:solidFill>
                <a:schemeClr val="bg2">
                  <a:lumMod val="10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4320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DF92F-4066-F747-AAEF-597A8340E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/>
                <a:cs typeface="Arial"/>
              </a:rPr>
              <a:t>Aseguramiento</a:t>
            </a:r>
            <a:r>
              <a:rPr lang="en-US" dirty="0">
                <a:latin typeface="Arial"/>
                <a:cs typeface="Arial"/>
              </a:rPr>
              <a:t> de Calidad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C734C-9B4D-C345-AC15-366AD2B82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96" y="1287379"/>
            <a:ext cx="10515600" cy="30429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742950" lvl="1" indent="0">
              <a:buNone/>
            </a:pPr>
            <a:r>
              <a:rPr lang="en-US" sz="2800" dirty="0"/>
              <a:t>Las </a:t>
            </a:r>
            <a:r>
              <a:rPr lang="en-US" sz="2800" dirty="0" err="1"/>
              <a:t>normas</a:t>
            </a:r>
            <a:r>
              <a:rPr lang="en-US" sz="2800" dirty="0"/>
              <a:t> de </a:t>
            </a:r>
            <a:r>
              <a:rPr lang="en-US" sz="2800" dirty="0" err="1"/>
              <a:t>calidad</a:t>
            </a:r>
            <a:r>
              <a:rPr lang="en-US" sz="2800" dirty="0"/>
              <a:t> se </a:t>
            </a:r>
            <a:r>
              <a:rPr lang="en-US" sz="2800" dirty="0" err="1"/>
              <a:t>revisan</a:t>
            </a:r>
            <a:r>
              <a:rPr lang="en-US" sz="2800" dirty="0"/>
              <a:t> </a:t>
            </a:r>
            <a:r>
              <a:rPr lang="en-US" sz="2800" dirty="0" err="1"/>
              <a:t>sistemáticamente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tres</a:t>
            </a:r>
            <a:r>
              <a:rPr lang="en-US" sz="2800" dirty="0"/>
              <a:t> </a:t>
            </a:r>
            <a:r>
              <a:rPr lang="en-US" sz="2800" dirty="0" err="1"/>
              <a:t>momentos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la </a:t>
            </a:r>
            <a:r>
              <a:rPr lang="en-US" sz="2800" dirty="0" err="1"/>
              <a:t>vida</a:t>
            </a:r>
            <a:r>
              <a:rPr lang="en-US" sz="2800" dirty="0"/>
              <a:t> de un </a:t>
            </a:r>
            <a:r>
              <a:rPr lang="en-US" sz="2800" dirty="0" err="1"/>
              <a:t>proyecto</a:t>
            </a:r>
            <a:r>
              <a:rPr lang="en-US" sz="2800" dirty="0"/>
              <a:t>:</a:t>
            </a:r>
          </a:p>
          <a:p>
            <a:pPr marL="742950" lvl="1" indent="0">
              <a:buNone/>
            </a:pPr>
            <a:endParaRPr lang="en-US" sz="2800" dirty="0"/>
          </a:p>
          <a:p>
            <a:pPr marL="1085850" lvl="1" indent="-342900"/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Antes de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iniciar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 (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revisión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 de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diseño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), </a:t>
            </a:r>
          </a:p>
          <a:p>
            <a:pPr marL="1085850" lvl="1" indent="-342900"/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Durante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su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implementación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 </a:t>
            </a:r>
          </a:p>
          <a:p>
            <a:pPr marL="1085850" lvl="1" indent="-342900"/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/>
              </a:rPr>
              <a:t>En el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cierre</a:t>
            </a:r>
            <a:endParaRPr lang="en-US" sz="2000" dirty="0">
              <a:solidFill>
                <a:schemeClr val="bg2">
                  <a:lumMod val="10000"/>
                </a:schemeClr>
              </a:solidFill>
              <a:cs typeface="Arial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D518718-9046-4922-8208-8B8F8665D635}"/>
              </a:ext>
            </a:extLst>
          </p:cNvPr>
          <p:cNvSpPr/>
          <p:nvPr/>
        </p:nvSpPr>
        <p:spPr>
          <a:xfrm>
            <a:off x="685015" y="5240310"/>
            <a:ext cx="108219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https://popp.undp.org/_layouts/15/WopiFrame.aspx?sourcedoc=/UNDP_POPP_DOCUMENT_LIBRARY/Public/PPM_Programming%20Standards_Quality%20Standards%20for%20Programming_Spanish.docx&amp;action=default</a:t>
            </a:r>
          </a:p>
        </p:txBody>
      </p:sp>
    </p:spTree>
    <p:extLst>
      <p:ext uri="{BB962C8B-B14F-4D97-AF65-F5344CB8AC3E}">
        <p14:creationId xmlns:p14="http://schemas.microsoft.com/office/powerpoint/2010/main" val="3474396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1911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DP">
      <a:dk1>
        <a:srgbClr val="0468B1"/>
      </a:dk1>
      <a:lt1>
        <a:srgbClr val="FFFFFF"/>
      </a:lt1>
      <a:dk2>
        <a:srgbClr val="44546A"/>
      </a:dk2>
      <a:lt2>
        <a:srgbClr val="E7E6E6"/>
      </a:lt2>
      <a:accent1>
        <a:srgbClr val="0468B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UNDP">
      <a:dk1>
        <a:srgbClr val="0468B1"/>
      </a:dk1>
      <a:lt1>
        <a:srgbClr val="FFFFFF"/>
      </a:lt1>
      <a:dk2>
        <a:srgbClr val="44546A"/>
      </a:dk2>
      <a:lt2>
        <a:srgbClr val="E7E6E6"/>
      </a:lt2>
      <a:accent1>
        <a:srgbClr val="0468B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fficeCountry xmlns="d9cf0e28-81d2-4dc7-8b10-820d80ed680d">B0514 - Mexico - Mexico City</OfficeCountry>
    <DocumentStatus xmlns="d9cf0e28-81d2-4dc7-8b10-820d80ed680d">Final</DocumentStatus>
    <DocCoverageEndDate xmlns="d9cf0e28-81d2-4dc7-8b10-820d80ed680d">2025-12-31T05:00:00+00:00</DocCoverageEndDate>
    <TaxCatchAll xmlns="e91d5986-7c29-4ed1-8a54-b8fb378ed474" xsi:nil="true"/>
    <FunctionalArea xmlns="d9cf0e28-81d2-4dc7-8b10-820d80ed680d">Programme and Project</FunctionalArea>
    <FileNameDescription xmlns="d9cf0e28-81d2-4dc7-8b10-820d80ed680d">ANEXO 2 Explicación Dinámica del PAC</FileNameDescription>
    <ProjectNumber xmlns="d9cf0e28-81d2-4dc7-8b10-820d80ed680d">00139043</ProjectNumber>
    <DocumentType xmlns="d9cf0e28-81d2-4dc7-8b10-820d80ed680d">Project Document (Prodoc)</DocumentType>
    <Language xmlns="d9cf0e28-81d2-4dc7-8b10-820d80ed680d">Spanish</Language>
    <AuthorName xmlns="d9cf0e28-81d2-4dc7-8b10-820d80ed680d">UNDP</AuthorName>
    <DocumentCategory xmlns="d9cf0e28-81d2-4dc7-8b10-820d80ed680d">Project</DocumentCategory>
    <OperatingUnit xmlns="d9cf0e28-81d2-4dc7-8b10-820d80ed680d">UNDP-MEX</OperatingUnit>
    <lcf76f155ced4ddcb4097134ff3c332f xmlns="d9cf0e28-81d2-4dc7-8b10-820d80ed680d">
      <Terms xmlns="http://schemas.microsoft.com/office/infopath/2007/PartnerControls"/>
    </lcf76f155ced4ddcb4097134ff3c332f>
    <FocusArea xmlns="d9cf0e28-81d2-4dc7-8b10-820d80ed680d">Projects</FocusArea>
    <DocCoverageStartDate xmlns="d9cf0e28-81d2-4dc7-8b10-820d80ed680d">2022-10-04T04:00:00+00:00</DocCoverageStartDate>
    <FileClassificationMode xmlns="d9cf0e28-81d2-4dc7-8b10-820d80ed680d">Public</FileClassificationMode>
    <OutputNumber xmlns="d9cf0e28-81d2-4dc7-8b10-820d80ed680d">00128894</OutputNumber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5F732436BD414ABE4F9007290F88BC" ma:contentTypeVersion="28" ma:contentTypeDescription="Create a new document." ma:contentTypeScope="" ma:versionID="f4af4a3df54d53aecf7035680104b3d0">
  <xsd:schema xmlns:xsd="http://www.w3.org/2001/XMLSchema" xmlns:xs="http://www.w3.org/2001/XMLSchema" xmlns:p="http://schemas.microsoft.com/office/2006/metadata/properties" xmlns:ns2="d9cf0e28-81d2-4dc7-8b10-820d80ed680d" xmlns:ns3="e91d5986-7c29-4ed1-8a54-b8fb378ed474" targetNamespace="http://schemas.microsoft.com/office/2006/metadata/properties" ma:root="true" ma:fieldsID="86556461743b74db085444c41c941c0b" ns2:_="" ns3:_="">
    <xsd:import namespace="d9cf0e28-81d2-4dc7-8b10-820d80ed680d"/>
    <xsd:import namespace="e91d5986-7c29-4ed1-8a54-b8fb378ed474"/>
    <xsd:element name="properties">
      <xsd:complexType>
        <xsd:sequence>
          <xsd:element name="documentManagement">
            <xsd:complexType>
              <xsd:all>
                <xsd:element ref="ns2:DocumentCategory" minOccurs="0"/>
                <xsd:element ref="ns2:DocumentType" minOccurs="0"/>
                <xsd:element ref="ns2:FileClassificationMode" minOccurs="0"/>
                <xsd:element ref="ns2:FileNameDescription" minOccurs="0"/>
                <xsd:element ref="ns2:ProjectNumber" minOccurs="0"/>
                <xsd:element ref="ns2:OperatingUnit" minOccurs="0"/>
                <xsd:element ref="ns2:Language" minOccurs="0"/>
                <xsd:element ref="ns2:FunctionalArea" minOccurs="0"/>
                <xsd:element ref="ns2:OutputNumber" minOccurs="0"/>
                <xsd:element ref="ns2:DocumentStatus" minOccurs="0"/>
                <xsd:element ref="ns2:DocCoverageStartDate" minOccurs="0"/>
                <xsd:element ref="ns2:DocCoverageEndDate" minOccurs="0"/>
                <xsd:element ref="ns2:FocusArea" minOccurs="0"/>
                <xsd:element ref="ns2:AuthorName" minOccurs="0"/>
                <xsd:element ref="ns2:OfficeCountry" minOccurs="0"/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cf0e28-81d2-4dc7-8b10-820d80ed680d" elementFormDefault="qualified">
    <xsd:import namespace="http://schemas.microsoft.com/office/2006/documentManagement/types"/>
    <xsd:import namespace="http://schemas.microsoft.com/office/infopath/2007/PartnerControls"/>
    <xsd:element name="DocumentCategory" ma:index="8" nillable="true" ma:displayName="DocumentCategory" ma:format="Dropdown" ma:internalName="DocumentCategory">
      <xsd:simpleType>
        <xsd:restriction base="dms:Text">
          <xsd:maxLength value="255"/>
        </xsd:restriction>
      </xsd:simpleType>
    </xsd:element>
    <xsd:element name="DocumentType" ma:index="9" nillable="true" ma:displayName="DocumentType" ma:format="Dropdown" ma:internalName="DocumentType">
      <xsd:simpleType>
        <xsd:restriction base="dms:Text">
          <xsd:maxLength value="255"/>
        </xsd:restriction>
      </xsd:simpleType>
    </xsd:element>
    <xsd:element name="FileClassificationMode" ma:index="10" nillable="true" ma:displayName="FileClassificationMode" ma:format="Dropdown" ma:indexed="true" ma:internalName="FileClassificationMode">
      <xsd:simpleType>
        <xsd:restriction base="dms:Text">
          <xsd:maxLength value="255"/>
        </xsd:restriction>
      </xsd:simpleType>
    </xsd:element>
    <xsd:element name="FileNameDescription" ma:index="11" nillable="true" ma:displayName="FileNameDescription" ma:format="Dropdown" ma:indexed="true" ma:internalName="FileNameDescription">
      <xsd:simpleType>
        <xsd:restriction base="dms:Text">
          <xsd:maxLength value="255"/>
        </xsd:restriction>
      </xsd:simpleType>
    </xsd:element>
    <xsd:element name="ProjectNumber" ma:index="12" nillable="true" ma:displayName="ProjectNumber" ma:format="Dropdown" ma:indexed="true" ma:internalName="ProjectNumber">
      <xsd:simpleType>
        <xsd:restriction base="dms:Text">
          <xsd:maxLength value="255"/>
        </xsd:restriction>
      </xsd:simpleType>
    </xsd:element>
    <xsd:element name="OperatingUnit" ma:index="13" nillable="true" ma:displayName="OperatingUnit" ma:format="Dropdown" ma:indexed="true" ma:internalName="OperatingUnit">
      <xsd:simpleType>
        <xsd:restriction base="dms:Text">
          <xsd:maxLength value="255"/>
        </xsd:restriction>
      </xsd:simpleType>
    </xsd:element>
    <xsd:element name="Language" ma:index="14" nillable="true" ma:displayName="Language" ma:format="Dropdown" ma:internalName="Language">
      <xsd:simpleType>
        <xsd:restriction base="dms:Text">
          <xsd:maxLength value="255"/>
        </xsd:restriction>
      </xsd:simpleType>
    </xsd:element>
    <xsd:element name="FunctionalArea" ma:index="15" nillable="true" ma:displayName="FunctionalArea" ma:format="Dropdown" ma:internalName="FunctionalArea">
      <xsd:simpleType>
        <xsd:restriction base="dms:Text">
          <xsd:maxLength value="255"/>
        </xsd:restriction>
      </xsd:simpleType>
    </xsd:element>
    <xsd:element name="OutputNumber" ma:index="16" nillable="true" ma:displayName="OutputNumber" ma:format="Dropdown" ma:indexed="true" ma:internalName="OutputNumber">
      <xsd:simpleType>
        <xsd:restriction base="dms:Text">
          <xsd:maxLength value="255"/>
        </xsd:restriction>
      </xsd:simpleType>
    </xsd:element>
    <xsd:element name="DocumentStatus" ma:index="17" nillable="true" ma:displayName="DocumentStatus" ma:format="Dropdown" ma:internalName="DocumentStatus">
      <xsd:simpleType>
        <xsd:restriction base="dms:Text">
          <xsd:maxLength value="255"/>
        </xsd:restriction>
      </xsd:simpleType>
    </xsd:element>
    <xsd:element name="DocCoverageStartDate" ma:index="18" nillable="true" ma:displayName="DocCoverageStartDate" ma:default="[today]" ma:format="DateOnly" ma:indexed="true" ma:internalName="DocCoverageStartDate">
      <xsd:simpleType>
        <xsd:restriction base="dms:DateTime"/>
      </xsd:simpleType>
    </xsd:element>
    <xsd:element name="DocCoverageEndDate" ma:index="19" nillable="true" ma:displayName="DocCoverageEndDate" ma:format="DateOnly" ma:internalName="DocCoverageEndDate">
      <xsd:simpleType>
        <xsd:restriction base="dms:DateTime"/>
      </xsd:simpleType>
    </xsd:element>
    <xsd:element name="FocusArea" ma:index="20" nillable="true" ma:displayName="FocusArea" ma:format="Dropdown" ma:internalName="FocusArea">
      <xsd:simpleType>
        <xsd:restriction base="dms:Text">
          <xsd:maxLength value="255"/>
        </xsd:restriction>
      </xsd:simpleType>
    </xsd:element>
    <xsd:element name="AuthorName" ma:index="21" nillable="true" ma:displayName="AuthorName" ma:format="Dropdown" ma:internalName="AuthorName">
      <xsd:simpleType>
        <xsd:restriction base="dms:Text">
          <xsd:maxLength value="255"/>
        </xsd:restriction>
      </xsd:simpleType>
    </xsd:element>
    <xsd:element name="OfficeCountry" ma:index="22" nillable="true" ma:displayName="OfficeCountry" ma:format="Dropdown" ma:indexed="true" ma:internalName="OfficeCountry">
      <xsd:simpleType>
        <xsd:restriction base="dms:Text">
          <xsd:maxLength value="255"/>
        </xsd:restriction>
      </xsd:simpleType>
    </xsd:element>
    <xsd:element name="MediaServiceMetadata" ma:index="2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4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f8ebb0a5-c57d-4c3a-bec7-8a38252dd0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3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1d5986-7c29-4ed1-8a54-b8fb378ed474" elementFormDefault="qualified">
    <xsd:import namespace="http://schemas.microsoft.com/office/2006/documentManagement/types"/>
    <xsd:import namespace="http://schemas.microsoft.com/office/infopath/2007/PartnerControls"/>
    <xsd:element name="TaxCatchAll" ma:index="28" nillable="true" ma:displayName="Taxonomy Catch All Column" ma:hidden="true" ma:list="{89ecd518-8760-4857-902e-5583cb61199f}" ma:internalName="TaxCatchAll" ma:showField="CatchAllData" ma:web="e91d5986-7c29-4ed1-8a54-b8fb378ed4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0F5B0C-0AEB-4807-BF2E-42B00673E805}">
  <ds:schemaRefs>
    <ds:schemaRef ds:uri="c6df1845-590f-42c8-83e9-dc23f85b81b5"/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95845e20-98b3-432e-801a-5c3e2e76ab62"/>
  </ds:schemaRefs>
</ds:datastoreItem>
</file>

<file path=customXml/itemProps2.xml><?xml version="1.0" encoding="utf-8"?>
<ds:datastoreItem xmlns:ds="http://schemas.openxmlformats.org/officeDocument/2006/customXml" ds:itemID="{6E7F1ADC-D4AF-4F67-AD7A-82037BBA6768}"/>
</file>

<file path=customXml/itemProps3.xml><?xml version="1.0" encoding="utf-8"?>
<ds:datastoreItem xmlns:ds="http://schemas.openxmlformats.org/officeDocument/2006/customXml" ds:itemID="{CDB4461E-CFFA-4D42-83C2-6C664564C7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795</Words>
  <Application>Microsoft Office PowerPoint</Application>
  <PresentationFormat>Widescreen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Wingdings</vt:lpstr>
      <vt:lpstr>Office Theme</vt:lpstr>
      <vt:lpstr>Custom Design</vt:lpstr>
      <vt:lpstr>Comité Local de Revisión de Proyectos</vt:lpstr>
      <vt:lpstr>Objetivo del Comité</vt:lpstr>
      <vt:lpstr>Objetivo del Comité</vt:lpstr>
      <vt:lpstr>Normas de Calidad</vt:lpstr>
      <vt:lpstr>Normas de Calidad</vt:lpstr>
      <vt:lpstr>Normas de Calidad</vt:lpstr>
      <vt:lpstr>Aseguramiento de Calidad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ANEXO 2 Explicación Dinámica del PAC</dc:title>
  <dc:creator>pragya mahendru</dc:creator>
  <cp:lastModifiedBy>Alicia Lopez</cp:lastModifiedBy>
  <cp:revision>14</cp:revision>
  <dcterms:created xsi:type="dcterms:W3CDTF">2020-05-07T16:23:44Z</dcterms:created>
  <dcterms:modified xsi:type="dcterms:W3CDTF">2022-02-09T21:24:12Z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03a00757-fa03-45b4-a822-7cd7f51459d6</vt:lpwstr>
  </property>
  <property fmtid="{D5CDD505-2E9C-101B-9397-08002B2CF9AE}" pid="3" name="ContentTypeId">
    <vt:lpwstr>0x010100155F732436BD414ABE4F9007290F88BC</vt:lpwstr>
  </property>
</Properties>
</file>